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5"/>
    <p:sldMasterId id="214748374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Inter SemiBold"/>
      <p:regular r:id="rId19"/>
      <p:bold r:id="rId20"/>
      <p:italic r:id="rId21"/>
      <p:boldItalic r:id="rId22"/>
    </p:embeddedFont>
    <p:embeddedFont>
      <p:font typeface="Inter Light"/>
      <p:regular r:id="rId23"/>
      <p:bold r:id="rId24"/>
      <p:italic r:id="rId25"/>
      <p:boldItalic r:id="rId26"/>
    </p:embeddedFont>
    <p:embeddedFont>
      <p:font typeface="Gowun Batang"/>
      <p:regular r:id="rId27"/>
      <p:bold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Inter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4E1F8E-1A01-4A63-966C-2FE8FCEA3B19}">
  <a:tblStyle styleId="{534E1F8E-1A01-4A63-966C-2FE8FCEA3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33" Type="http://schemas.openxmlformats.org/officeDocument/2006/relationships/font" Target="fonts/InterMedium-regular.fntdata"/><Relationship Id="rId32" Type="http://schemas.openxmlformats.org/officeDocument/2006/relationships/font" Target="fonts/Inter-boldItalic.fntdata"/><Relationship Id="rId35" Type="http://schemas.openxmlformats.org/officeDocument/2006/relationships/font" Target="fonts/InterMedium-italic.fntdata"/><Relationship Id="rId34" Type="http://schemas.openxmlformats.org/officeDocument/2006/relationships/font" Target="fonts/InterMedium-bold.fntdata"/><Relationship Id="rId36" Type="http://schemas.openxmlformats.org/officeDocument/2006/relationships/font" Target="fonts/InterMedium-boldItalic.fntdata"/><Relationship Id="rId20" Type="http://schemas.openxmlformats.org/officeDocument/2006/relationships/font" Target="fonts/InterSemiBold-bold.fntdata"/><Relationship Id="rId22" Type="http://schemas.openxmlformats.org/officeDocument/2006/relationships/font" Target="fonts/InterSemiBold-boldItalic.fntdata"/><Relationship Id="rId21" Type="http://schemas.openxmlformats.org/officeDocument/2006/relationships/font" Target="fonts/InterSemiBold-italic.fntdata"/><Relationship Id="rId24" Type="http://schemas.openxmlformats.org/officeDocument/2006/relationships/font" Target="fonts/InterLight-bold.fntdata"/><Relationship Id="rId23" Type="http://schemas.openxmlformats.org/officeDocument/2006/relationships/font" Target="fonts/InterLight-regular.fntdata"/><Relationship Id="rId26" Type="http://schemas.openxmlformats.org/officeDocument/2006/relationships/font" Target="fonts/InterLight-boldItalic.fntdata"/><Relationship Id="rId25" Type="http://schemas.openxmlformats.org/officeDocument/2006/relationships/font" Target="fonts/InterLight-italic.fntdata"/><Relationship Id="rId28" Type="http://schemas.openxmlformats.org/officeDocument/2006/relationships/font" Target="fonts/GowunBatang-bold.fntdata"/><Relationship Id="rId27" Type="http://schemas.openxmlformats.org/officeDocument/2006/relationships/font" Target="fonts/GowunBatang-regular.fntdata"/><Relationship Id="rId29" Type="http://schemas.openxmlformats.org/officeDocument/2006/relationships/font" Target="fonts/Inter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nterSemiBold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66c42d8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66c42d8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66c42d89f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66c42d89f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658fa319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3658fa319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66c42d89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66c42d89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Aarti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6c42d89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66c42d89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66c42d89f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366c42d89f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Moira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66c42d89f2_0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66c42d89f2_0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66c42d89f2_0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66c42d89f2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Aarti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66c42d89f2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66c42d89f2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Moira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66cbc382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66cbc382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Paths 497, 446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66cbc382cd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66cbc382cd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5" name="Google Shape;55;p14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4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4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4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" name="Google Shape;62;p1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4" name="Google Shape;74;p15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6" name="Google Shape;76;p15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3" name="Google Shape;83;p16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7" name="Google Shape;87;p16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16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5" name="Google Shape;95;p16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6" name="Google Shape;96;p16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8" name="Google Shape;98;p16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" name="Google Shape;99;p16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6" name="Google Shape;126;p18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" name="Google Shape;127;p18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" name="Google Shape;128;p18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3" name="Google Shape;133;p18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8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8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8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8" name="Google Shape;178;p2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20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20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90" name="Google Shape;190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0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2" name="Google Shape;192;p20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3" name="Google Shape;193;p20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4" name="Google Shape;194;p20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5" name="Google Shape;195;p20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6" name="Google Shape;196;p20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7" name="Google Shape;197;p20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1" name="Google Shape;201;p21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5" name="Google Shape;205;p21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09" name="Google Shape;209;p21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1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1" name="Google Shape;211;p2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16" name="Google Shape;216;p2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17" name="Google Shape;217;p21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1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0" name="Google Shape;220;p21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2" name="Google Shape;222;p21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21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7" name="Google Shape;257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2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7" name="Google Shape;267;p23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8" name="Google Shape;268;p23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8" name="Google Shape;288;p23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23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0" name="Google Shape;290;p23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23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92" name="Google Shape;292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23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23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05" name="Google Shape;305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4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4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4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7" name="Google Shape;317;p24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7" name="Google Shape;327;p24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2" name="Google Shape;332;p25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33" name="Google Shape;333;p2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6" name="Google Shape;336;p2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7" name="Google Shape;337;p25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8" name="Google Shape;338;p25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25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4" name="Google Shape;344;p25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5" name="Google Shape;345;p25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6" name="Google Shape;346;p25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7" name="Google Shape;347;p25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6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51" name="Google Shape;351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4" name="Google Shape;354;p26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5" name="Google Shape;355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6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64" name="Google Shape;364;p27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5" name="Google Shape;365;p27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6" name="Google Shape;366;p27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67" name="Google Shape;367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2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5" name="Google Shape;375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82" name="Google Shape;382;p2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3" name="Google Shape;383;p2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4" name="Google Shape;384;p2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85" name="Google Shape;385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2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29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91" name="Google Shape;391;p29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5" name="Google Shape;395;p30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6" name="Google Shape;396;p30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98" name="Google Shape;398;p30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0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1" name="Google Shape;401;p30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2" name="Google Shape;402;p30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403" name="Google Shape;403;p3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3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3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0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09" name="Google Shape;409;p30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1" name="Google Shape;411;p30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3" name="Google Shape;413;p30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4" name="Google Shape;414;p30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5" name="Google Shape;415;p30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416" name="Google Shape;416;p30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421" name="Google Shape;421;p31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1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5" name="Google Shape;425;p3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3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31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9" name="Google Shape;429;p31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0" name="Google Shape;430;p31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2" name="Google Shape;432;p31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4" name="Google Shape;434;p31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31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1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31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31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1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31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7" name="Google Shape;447;p31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8" name="Google Shape;448;p31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9" name="Google Shape;449;p31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50" name="Google Shape;450;p31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32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6" name="Google Shape;456;p32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7" name="Google Shape;457;p32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9" name="Google Shape;459;p32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0" name="Google Shape;460;p32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61" name="Google Shape;461;p32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2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32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4" name="Google Shape;464;p32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65" name="Google Shape;465;p3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32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69" name="Google Shape;469;p32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3" name="Google Shape;473;p32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4" name="Google Shape;474;p32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5" name="Google Shape;475;p32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32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32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0" name="Google Shape;480;p33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1" name="Google Shape;481;p33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2" name="Google Shape;482;p33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3" name="Google Shape;483;p33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4" name="Google Shape;484;p33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5" name="Google Shape;485;p33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6" name="Google Shape;486;p33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7" name="Google Shape;487;p33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8" name="Google Shape;488;p33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33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3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2" name="Google Shape;492;p33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4" name="Google Shape;494;p33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5" name="Google Shape;495;p33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6" name="Google Shape;496;p33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7" name="Google Shape;497;p33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8" name="Google Shape;498;p33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9" name="Google Shape;499;p33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00" name="Google Shape;500;p33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1" name="Google Shape;501;p33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33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03" name="Google Shape;503;p3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3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33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8" name="Google Shape;508;p33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9" name="Google Shape;509;p33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33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3" name="Google Shape;513;p34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6" name="Google Shape;516;p34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7" name="Google Shape;517;p34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8" name="Google Shape;518;p34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9" name="Google Shape;519;p34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0" name="Google Shape;520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1" name="Google Shape;521;p34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34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23" name="Google Shape;523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3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7" name="Google Shape;527;p3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34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9" name="Google Shape;529;p34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0" name="Google Shape;530;p34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8" name="Google Shape;538;p34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9" name="Google Shape;539;p34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34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34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34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3" name="Google Shape;543;p34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4" name="Google Shape;544;p34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5" name="Google Shape;545;p34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6" name="Google Shape;546;p34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7" name="Google Shape;547;p34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34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34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34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3" name="Google Shape;553;p35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4" name="Google Shape;554;p35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5" name="Google Shape;555;p35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6" name="Google Shape;556;p35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7" name="Google Shape;557;p35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35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9" name="Google Shape;559;p35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0" name="Google Shape;560;p35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35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35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3" name="Google Shape;563;p35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35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65" name="Google Shape;565;p35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35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35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8" name="Google Shape;568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35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36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6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3" name="Google Shape;573;p3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4" name="Google Shape;574;p3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75" name="Google Shape;575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6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81" name="Google Shape;581;p36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36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36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7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86" name="Google Shape;586;p37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37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37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37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37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37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37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3" name="Google Shape;593;p37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97" name="Google Shape;59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0" name="Google Shape;600;p38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601" name="Google Shape;601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4" name="Google Shape;604;p38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605" name="Google Shape;605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6" name="Google Shape;606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8" name="Google Shape;608;p38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609" name="Google Shape;609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613" name="Google Shape;613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4" name="Google Shape;614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6" name="Google Shape;616;p38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617" name="Google Shape;61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8" name="Google Shape;61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20" name="Google Shape;62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3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38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26" name="Google Shape;626;p38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38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38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38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3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38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3" name="Google Shape;633;p38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4" name="Google Shape;634;p38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5" name="Google Shape;635;p38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9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39" name="Google Shape;639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0" name="Google Shape;640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643" name="Google Shape;643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39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49" name="Google Shape;649;p39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2" name="Google Shape;652;p4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9" name="Google Shape;659;p4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4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4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5" name="Google Shape;665;p4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6" name="Google Shape;666;p4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69" name="Google Shape;669;p4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6" name="Google Shape;676;p4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42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8" name="Google Shape;678;p4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4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4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4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" name="Google Shape;690;p4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3" name="Google Shape;693;p44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4" name="Google Shape;694;p44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5" name="Google Shape;695;p44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4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p44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4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4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44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5" name="Google Shape;705;p4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4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45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45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6" name="Google Shape;716;p45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2" name="Google Shape;722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4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4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4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9" name="Google Shape;729;p47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47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1" name="Google Shape;731;p47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32" name="Google Shape;732;p47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3" name="Google Shape;733;p47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4" name="Google Shape;734;p47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5" name="Google Shape;735;p47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6" name="Google Shape;736;p47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8" name="Google Shape;738;p47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9" name="Google Shape;739;p47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0" name="Google Shape;740;p47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47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47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47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4" name="Google Shape;744;p47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7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7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7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7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47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0" name="Google Shape;750;p47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1" name="Google Shape;751;p47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52" name="Google Shape;752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4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8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60" name="Google Shape;760;p4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p4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3" name="Google Shape;763;p48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8" name="Google Shape;768;p4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4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4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48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9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76" name="Google Shape;776;p4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7" name="Google Shape;777;p4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79" name="Google Shape;779;p49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4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9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7" name="Google Shape;787;p49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8" name="Google Shape;788;p4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1" name="Google Shape;791;p5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2" name="Google Shape;792;p5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94" name="Google Shape;794;p50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5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5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5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5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5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802" name="Google Shape;802;p50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50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5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5" name="Google Shape;805;p50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6" name="Google Shape;806;p50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7" name="Google Shape;807;p50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8" name="Google Shape;808;p50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11" name="Google Shape;811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2" name="Google Shape;812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14" name="Google Shape;814;p5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5" name="Google Shape;815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5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23" name="Google Shape;823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4" name="Google Shape;824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6" name="Google Shape;826;p5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27" name="Google Shape;827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5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5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4" name="Google Shape;834;p5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5" name="Google Shape;835;p5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8" name="Google Shape;838;p5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5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41" name="Google Shape;841;p53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42" name="Google Shape;842;p5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5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5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53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53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5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51" name="Google Shape;851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2" name="Google Shape;852;p5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4" name="Google Shape;854;p54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55" name="Google Shape;855;p5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5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54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54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5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3" name="Google Shape;863;p5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4" name="Google Shape;864;p5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5" name="Google Shape;865;p54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5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5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5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55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74" name="Google Shape;874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5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56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81" name="Google Shape;881;p5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5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5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6" name="Google Shape;886;p57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7" name="Google Shape;887;p5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8" name="Google Shape;888;p57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4" name="Google Shape;894;p5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58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58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8" name="Google Shape;898;p58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8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900" name="Google Shape;900;p58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03" name="Google Shape;903;p5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5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5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6" name="Google Shape;906;p5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9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9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6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60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7" name="Google Shape;917;p60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61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24" name="Google Shape;924;p61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5" name="Google Shape;925;p6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6" name="Google Shape;926;p6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7" name="Google Shape;927;p61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8" name="Google Shape;928;p61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2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1" name="Google Shape;931;p62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2" name="Google Shape;932;p62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3" name="Google Shape;933;p62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4" name="Google Shape;934;p62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5" name="Google Shape;935;p62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8" name="Google Shape;938;p62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9" name="Google Shape;939;p62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0" name="Google Shape;940;p62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1" name="Google Shape;941;p62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2" name="Google Shape;942;p62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3" name="Google Shape;943;p62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44" name="Google Shape;944;p62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p62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46" name="Google Shape;946;p62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7" name="Google Shape;947;p62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8" name="Google Shape;948;p62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9" name="Google Shape;949;p62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50" name="Google Shape;950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62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56" name="Google Shape;956;p62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2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58" name="Google Shape;958;p62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2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0" name="Google Shape;960;p62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62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2" name="Google Shape;962;p62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62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4" name="Google Shape;964;p62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62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6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8" name="Google Shape;968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9" name="Google Shape;969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0" name="Google Shape;970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71" name="Google Shape;971;p63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2" name="Google Shape;972;p63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3" name="Google Shape;973;p63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63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5" name="Google Shape;975;p63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6" name="Google Shape;976;p63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8" name="Google Shape;978;p63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63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63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1" name="Google Shape;981;p63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63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63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63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63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3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3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63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63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63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1" name="Google Shape;99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3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63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63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9" name="Google Shape;999;p63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0" name="Google Shape;1000;p63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1" name="Google Shape;1001;p63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2" name="Google Shape;1002;p63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3" name="Google Shape;1003;p63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63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5" name="Google Shape;1005;p63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6" name="Google Shape;1006;p63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7" name="Google Shape;1007;p63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6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10" name="Google Shape;1010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1" name="Google Shape;1011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2" name="Google Shape;1012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3" name="Google Shape;1013;p64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64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15" name="Google Shape;1015;p64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p6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7" name="Google Shape;1017;p6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8" name="Google Shape;1018;p6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19" name="Google Shape;1019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6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64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5" name="Google Shape;1025;p64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6" name="Google Shape;1026;p64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7" name="Google Shape;1027;p64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28" name="Google Shape;1028;p64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29" name="Google Shape;1029;p64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0" name="Google Shape;1030;p64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1" name="Google Shape;1031;p64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2" name="Google Shape;1032;p64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3" name="Google Shape;1033;p64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4" name="Google Shape;1034;p64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5" name="Google Shape;1035;p64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5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65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65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6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1" name="Google Shape;1041;p65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2" name="Google Shape;1042;p65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3" name="Google Shape;1043;p6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044" name="Google Shape;1044;p6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6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6" name="Google Shape;1046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6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6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65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0" name="Google Shape;1050;p65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1" name="Google Shape;1051;p65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6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4" name="Google Shape;1054;p66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5" name="Google Shape;1055;p66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6" name="Google Shape;1056;p66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7" name="Google Shape;1057;p66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8" name="Google Shape;1058;p66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9" name="Google Shape;1059;p66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0" name="Google Shape;1060;p66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61" name="Google Shape;1061;p66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2" name="Google Shape;1062;p66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66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4" name="Google Shape;1064;p66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65" name="Google Shape;1065;p66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66" name="Google Shape;1066;p66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67" name="Google Shape;1067;p6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6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66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6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73" name="Google Shape;1073;p6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6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6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8" name="Google Shape;1078;p6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6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3" name="Google Shape;1083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9" name="Google Shape;1089;p69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0" name="Google Shape;1090;p69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1" name="Google Shape;1091;p69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69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7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8" name="Google Shape;1098;p7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9" name="Google Shape;1099;p7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1" name="Google Shape;1101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7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7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6" name="Google Shape;1106;p71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" name="Google Shape;1107;p7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8" name="Google Shape;1108;p7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7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7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5" name="Google Shape;1115;p7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17" name="Google Shape;1117;p7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7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3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24" name="Google Shape;112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29" name="Google Shape;1129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0" name="Google Shape;1130;p73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33" name="Google Shape;113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38" name="Google Shape;1138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74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0" name="Google Shape;1140;p74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1" name="Google Shape;1141;p7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2" name="Google Shape;1142;p74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75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45" name="Google Shape;1145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6" name="Google Shape;1146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7" name="Google Shape;1147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49" name="Google Shape;1149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0" name="Google Shape;1150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1" name="Google Shape;1151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2" name="Google Shape;1152;p75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3" name="Google Shape;1153;p75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4" name="Google Shape;1154;p75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55" name="Google Shape;1155;p75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56" name="Google Shape;1156;p7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7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7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75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2" name="Google Shape;1162;p75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7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64" name="Google Shape;1164;p7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76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67" name="Google Shape;1167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8" name="Google Shape;1168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0" name="Google Shape;1170;p76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71" name="Google Shape;1171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2" name="Google Shape;1172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4" name="Google Shape;1174;p76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5" name="Google Shape;1175;p76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6" name="Google Shape;1176;p76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7" name="Google Shape;1177;p76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8" name="Google Shape;1178;p76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79" name="Google Shape;1179;p7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80" name="Google Shape;1180;p76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81" name="Google Shape;1181;p7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p7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p7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7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76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7" name="Google Shape;1187;p76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8" name="Google Shape;1188;p76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89" name="Google Shape;1189;p7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77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92" name="Google Shape;1192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3" name="Google Shape;1193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4" name="Google Shape;1194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5" name="Google Shape;1195;p77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96" name="Google Shape;1196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7" name="Google Shape;1197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00" name="Google Shape;1200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1" name="Google Shape;1201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2" name="Google Shape;1202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03" name="Google Shape;1203;p7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77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5" name="Google Shape;1205;p77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6" name="Google Shape;1206;p77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7" name="Google Shape;1207;p77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8" name="Google Shape;1208;p77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09" name="Google Shape;1209;p7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7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2" name="Google Shape;1212;p7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3" name="Google Shape;1213;p7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4" name="Google Shape;1214;p77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15" name="Google Shape;1215;p7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6" name="Google Shape;1216;p77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7" name="Google Shape;1217;p77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8" name="Google Shape;1218;p77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78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21" name="Google Shape;1221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2" name="Google Shape;1222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25" name="Google Shape;1225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29" name="Google Shape;1229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0" name="Google Shape;1230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32" name="Google Shape;1232;p7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3" name="Google Shape;1233;p78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4" name="Google Shape;1234;p78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5" name="Google Shape;1235;p78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6" name="Google Shape;1236;p78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37" name="Google Shape;1237;p78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38" name="Google Shape;1238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1" name="Google Shape;1241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7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78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44" name="Google Shape;1244;p7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78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6" name="Google Shape;1246;p78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7" name="Google Shape;1247;p78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8" name="Google Shape;1248;p78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49" name="Google Shape;1249;p78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50" name="Google Shape;1250;p7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79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53" name="Google Shape;1253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6" name="Google Shape;1256;p79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57" name="Google Shape;1257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8" name="Google Shape;1258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0" name="Google Shape;1260;p79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61" name="Google Shape;1261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2" name="Google Shape;1262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4" name="Google Shape;1264;p79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5" name="Google Shape;1265;p79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6" name="Google Shape;1266;p79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7" name="Google Shape;1267;p79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8" name="Google Shape;1268;p79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69" name="Google Shape;1269;p79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70" name="Google Shape;1270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1" name="Google Shape;1271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3" name="Google Shape;1273;p79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4" name="Google Shape;1274;p79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5" name="Google Shape;1275;p79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6" name="Google Shape;1276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79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Google Shape;1281;p79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79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83" name="Google Shape;1283;p79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4" name="Google Shape;1284;p79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5" name="Google Shape;1285;p79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6" name="Google Shape;1286;p79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80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89" name="Google Shape;1289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0" name="Google Shape;1290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2" name="Google Shape;1292;p80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93" name="Google Shape;1293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4" name="Google Shape;1294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6" name="Google Shape;1296;p80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97" name="Google Shape;1297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8" name="Google Shape;1298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00" name="Google Shape;1300;p80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01" name="Google Shape;1301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2" name="Google Shape;1302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4" name="Google Shape;1304;p80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5" name="Google Shape;1305;p80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6" name="Google Shape;1306;p80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7" name="Google Shape;1307;p80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8" name="Google Shape;1308;p80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09" name="Google Shape;1309;p80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0" name="Google Shape;1310;p80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1" name="Google Shape;1311;p80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12" name="Google Shape;1312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8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80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p80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80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0" name="Google Shape;1320;p80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1" name="Google Shape;1321;p80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2" name="Google Shape;1322;p80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3" name="Google Shape;1323;p80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4" name="Google Shape;1324;p8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5" name="Google Shape;1325;p8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28" name="Google Shape;1328;p8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9" name="Google Shape;1329;p8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8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2" name="Google Shape;1332;p8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8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6" name="Google Shape;1336;p8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7" name="Google Shape;1337;p8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8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8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8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8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3" name="Google Shape;1343;p8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4" name="Google Shape;1344;p8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3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7" name="Google Shape;1347;p83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8" name="Google Shape;1348;p8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49" name="Google Shape;1349;p8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8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2" name="Google Shape;1352;p8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8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5" name="Google Shape;1355;p83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6" name="Google Shape;1356;p83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57" name="Google Shape;1357;p83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0" name="Google Shape;1360;p8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1" name="Google Shape;1361;p8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2" name="Google Shape;1362;p84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3" name="Google Shape;1363;p84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4" name="Google Shape;1364;p8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65" name="Google Shape;1365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8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0" name="Google Shape;1370;p84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1" name="Google Shape;1371;p84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2" name="Google Shape;1372;p84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73" name="Google Shape;1373;p84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5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6" name="Google Shape;1376;p85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7" name="Google Shape;1377;p85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8" name="Google Shape;1378;p8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79" name="Google Shape;1379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8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8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4" name="Google Shape;1384;p85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5" name="Google Shape;1385;p85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6" name="Google Shape;1386;p85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7" name="Google Shape;1387;p85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8" name="Google Shape;1388;p85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9" name="Google Shape;1389;p85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3" name="Google Shape;1393;p8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4" name="Google Shape;1394;p86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5" name="Google Shape;1395;p86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6" name="Google Shape;1396;p86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7" name="Google Shape;1397;p8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8" name="Google Shape;1398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8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1" name="Google Shape;1401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8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3" name="Google Shape;1403;p86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4" name="Google Shape;1404;p86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5" name="Google Shape;1405;p86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6" name="Google Shape;1406;p86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7" name="Google Shape;1407;p86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8" name="Google Shape;1408;p86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7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11" name="Google Shape;1411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3" name="Google Shape;1413;p8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4" name="Google Shape;1414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7" name="Google Shape;1417;p8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8" name="Google Shape;1418;p8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9" name="Google Shape;1419;p88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20" name="Google Shape;1420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1" name="Google Shape;1421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3" name="Google Shape;1423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6" name="Google Shape;1426;p89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7" name="Google Shape;1427;p89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8" name="Google Shape;1428;p89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9" name="Google Shape;1429;p89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0" name="Google Shape;1430;p89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1" name="Google Shape;1431;p89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2" name="Google Shape;1432;p89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3" name="Google Shape;1433;p89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34" name="Google Shape;1434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8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39" name="Google Shape;1439;p8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0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2" name="Google Shape;1442;p90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3" name="Google Shape;1443;p9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4" name="Google Shape;1444;p90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5" name="Google Shape;1445;p90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6" name="Google Shape;1446;p90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7" name="Google Shape;1447;p90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8" name="Google Shape;1448;p90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9" name="Google Shape;1449;p90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0" name="Google Shape;1450;p90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1" name="Google Shape;1451;p90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2" name="Google Shape;1452;p90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53" name="Google Shape;1453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9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58" name="Google Shape;1458;p9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1" name="Google Shape;1461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4" name="Google Shape;1464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5" name="Google Shape;1465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Optimizing Allocations for Long-Term Sustainability</a:t>
            </a:r>
            <a:endParaRPr sz="5030"/>
          </a:p>
        </p:txBody>
      </p:sp>
      <p:sp>
        <p:nvSpPr>
          <p:cNvPr id="1472" name="Google Shape;1472;p9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Albert Chui, Aarti Garaye, Moira Keating, Jack Trujillo</a:t>
            </a:r>
            <a:endParaRPr/>
          </a:p>
        </p:txBody>
      </p:sp>
      <p:sp>
        <p:nvSpPr>
          <p:cNvPr id="1473" name="Google Shape;1473;p9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Please note that all information shown is based on assumptions and simulated data created using an economic scenario </a:t>
            </a:r>
            <a:r>
              <a:rPr lang="en"/>
              <a:t>generator</a:t>
            </a:r>
            <a:r>
              <a:rPr lang="en"/>
              <a:t>.</a:t>
            </a:r>
            <a:endParaRPr/>
          </a:p>
        </p:txBody>
      </p:sp>
      <p:sp>
        <p:nvSpPr>
          <p:cNvPr id="1474" name="Google Shape;1474;p9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475" name="Google Shape;1475;p9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3"/>
          <p:cNvSpPr/>
          <p:nvPr/>
        </p:nvSpPr>
        <p:spPr>
          <a:xfrm flipH="1">
            <a:off x="524200" y="1312550"/>
            <a:ext cx="2643000" cy="206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38" name="Google Shape;1638;p103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39" name="Google Shape;1639;p103"/>
          <p:cNvGrpSpPr/>
          <p:nvPr/>
        </p:nvGrpSpPr>
        <p:grpSpPr>
          <a:xfrm rot="5400000">
            <a:off x="4786800" y="3827938"/>
            <a:ext cx="369300" cy="331800"/>
            <a:chOff x="98000" y="656300"/>
            <a:chExt cx="369300" cy="331800"/>
          </a:xfrm>
        </p:grpSpPr>
        <p:cxnSp>
          <p:nvCxnSpPr>
            <p:cNvPr id="1640" name="Google Shape;1640;p103"/>
            <p:cNvCxnSpPr/>
            <p:nvPr/>
          </p:nvCxnSpPr>
          <p:spPr>
            <a:xfrm>
              <a:off x="280925" y="657800"/>
              <a:ext cx="0" cy="330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1" name="Google Shape;1641;p103"/>
            <p:cNvSpPr/>
            <p:nvPr/>
          </p:nvSpPr>
          <p:spPr>
            <a:xfrm>
              <a:off x="282650" y="656300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2" name="Google Shape;1642;p103"/>
            <p:cNvSpPr/>
            <p:nvPr/>
          </p:nvSpPr>
          <p:spPr>
            <a:xfrm flipH="1">
              <a:off x="98000" y="656300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43" name="Google Shape;1643;p103"/>
          <p:cNvCxnSpPr/>
          <p:nvPr/>
        </p:nvCxnSpPr>
        <p:spPr>
          <a:xfrm rot="10800000">
            <a:off x="519675" y="4616750"/>
            <a:ext cx="810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4" name="Google Shape;1644;p103"/>
          <p:cNvCxnSpPr/>
          <p:nvPr/>
        </p:nvCxnSpPr>
        <p:spPr>
          <a:xfrm rot="10800000">
            <a:off x="520900" y="3370950"/>
            <a:ext cx="810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5" name="Google Shape;1645;p103"/>
          <p:cNvCxnSpPr/>
          <p:nvPr/>
        </p:nvCxnSpPr>
        <p:spPr>
          <a:xfrm>
            <a:off x="5814625" y="1307575"/>
            <a:ext cx="0" cy="2060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6" name="Google Shape;1646;p103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47" name="Google Shape;1647;p103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648" name="Google Shape;1648;p103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3% Spending Rate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2.5% Annual Inflation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Minimal Increase of       E[% Loss PP | Loss PP]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nformation is based on simulated data from AIRG Economic 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Scenario</a:t>
            </a:r>
            <a:r>
              <a:rPr lang="en" sz="1000">
                <a:latin typeface="Inter"/>
                <a:ea typeface="Inter"/>
                <a:cs typeface="Inter"/>
                <a:sym typeface="Inter"/>
              </a:rPr>
              <a:t> Generator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9" name="Google Shape;1649;p103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800"/>
              <a:t>62/2.5/35.5</a:t>
            </a:r>
            <a:endParaRPr sz="5900"/>
          </a:p>
        </p:txBody>
      </p:sp>
      <p:sp>
        <p:nvSpPr>
          <p:cNvPr id="1650" name="Google Shape;1650;p103"/>
          <p:cNvSpPr txBox="1"/>
          <p:nvPr>
            <p:ph idx="2" type="title"/>
          </p:nvPr>
        </p:nvSpPr>
        <p:spPr>
          <a:xfrm>
            <a:off x="471775" y="2661150"/>
            <a:ext cx="26826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Large Cap / Money Market / Fixed</a:t>
            </a:r>
            <a:endParaRPr sz="1100"/>
          </a:p>
        </p:txBody>
      </p:sp>
      <p:sp>
        <p:nvSpPr>
          <p:cNvPr id="1651" name="Google Shape;1651;p103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0"/>
              <a:buNone/>
            </a:pPr>
            <a:r>
              <a:rPr lang="en" sz="1135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Purchasing Power Risk: 17.8% </a:t>
            </a:r>
            <a:endParaRPr sz="1135"/>
          </a:p>
        </p:txBody>
      </p:sp>
      <p:sp>
        <p:nvSpPr>
          <p:cNvPr id="1652" name="Google Shape;1652;p103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Recommended Strategy</a:t>
            </a:r>
            <a:endParaRPr/>
          </a:p>
        </p:txBody>
      </p:sp>
      <p:sp>
        <p:nvSpPr>
          <p:cNvPr id="1653" name="Google Shape;1653;p103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800"/>
              <a:t>55/-30/75 </a:t>
            </a:r>
            <a:endParaRPr sz="5900"/>
          </a:p>
        </p:txBody>
      </p:sp>
      <p:sp>
        <p:nvSpPr>
          <p:cNvPr id="1654" name="Google Shape;1654;p103"/>
          <p:cNvSpPr txBox="1"/>
          <p:nvPr>
            <p:ph idx="6" type="title"/>
          </p:nvPr>
        </p:nvSpPr>
        <p:spPr>
          <a:xfrm>
            <a:off x="3154363" y="2674275"/>
            <a:ext cx="2614200" cy="4686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Large Cap / Money Market / Fixed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55" name="Google Shape;1655;p103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0"/>
              <a:buNone/>
            </a:pPr>
            <a:r>
              <a:rPr lang="en" sz="1100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Purchasing Power Risk: 15.8%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56" name="Google Shape;1656;p103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Alternate Strategy</a:t>
            </a:r>
            <a:endParaRPr/>
          </a:p>
        </p:txBody>
      </p:sp>
      <p:sp>
        <p:nvSpPr>
          <p:cNvPr id="1657" name="Google Shape;1657;p103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30-Year Investment Allocations</a:t>
            </a:r>
            <a:endParaRPr/>
          </a:p>
        </p:txBody>
      </p:sp>
      <p:sp>
        <p:nvSpPr>
          <p:cNvPr id="1658" name="Google Shape;1658;p103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Legacy Portfolio</a:t>
            </a:r>
            <a:endParaRPr/>
          </a:p>
        </p:txBody>
      </p:sp>
      <p:sp>
        <p:nvSpPr>
          <p:cNvPr id="1659" name="Google Shape;1659;p103"/>
          <p:cNvSpPr txBox="1"/>
          <p:nvPr>
            <p:ph idx="17" type="title"/>
          </p:nvPr>
        </p:nvSpPr>
        <p:spPr>
          <a:xfrm>
            <a:off x="520900" y="3465588"/>
            <a:ext cx="44943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Comparison with Historical 60/0/40 Investment </a:t>
            </a:r>
            <a:r>
              <a:rPr lang="en"/>
              <a:t>Strategy</a:t>
            </a:r>
            <a:endParaRPr/>
          </a:p>
        </p:txBody>
      </p:sp>
      <p:sp>
        <p:nvSpPr>
          <p:cNvPr id="1660" name="Google Shape;1660;p103"/>
          <p:cNvSpPr txBox="1"/>
          <p:nvPr>
            <p:ph idx="18" type="subTitle"/>
          </p:nvPr>
        </p:nvSpPr>
        <p:spPr>
          <a:xfrm>
            <a:off x="772010" y="4213951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Median Return</a:t>
            </a:r>
            <a:endParaRPr sz="1135">
              <a:solidFill>
                <a:srgbClr val="00000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61" name="Google Shape;1661;p103"/>
          <p:cNvSpPr txBox="1"/>
          <p:nvPr>
            <p:ph idx="19" type="title"/>
          </p:nvPr>
        </p:nvSpPr>
        <p:spPr>
          <a:xfrm>
            <a:off x="1132850" y="3760700"/>
            <a:ext cx="23952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Increase</a:t>
            </a:r>
            <a:endParaRPr sz="2000"/>
          </a:p>
        </p:txBody>
      </p:sp>
      <p:sp>
        <p:nvSpPr>
          <p:cNvPr id="1662" name="Google Shape;1662;p103"/>
          <p:cNvSpPr txBox="1"/>
          <p:nvPr>
            <p:ph idx="20" type="subTitle"/>
          </p:nvPr>
        </p:nvSpPr>
        <p:spPr>
          <a:xfrm>
            <a:off x="2891948" y="4213951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135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Volatility</a:t>
            </a:r>
            <a:endParaRPr/>
          </a:p>
        </p:txBody>
      </p:sp>
      <p:sp>
        <p:nvSpPr>
          <p:cNvPr id="1663" name="Google Shape;1663;p103"/>
          <p:cNvSpPr txBox="1"/>
          <p:nvPr>
            <p:ph idx="21" type="title"/>
          </p:nvPr>
        </p:nvSpPr>
        <p:spPr>
          <a:xfrm>
            <a:off x="2968599" y="3760700"/>
            <a:ext cx="16953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Comparable</a:t>
            </a:r>
            <a:endParaRPr sz="2000"/>
          </a:p>
        </p:txBody>
      </p:sp>
      <p:sp>
        <p:nvSpPr>
          <p:cNvPr id="1664" name="Google Shape;1664;p103"/>
          <p:cNvSpPr txBox="1"/>
          <p:nvPr>
            <p:ph idx="24" type="subTitle"/>
          </p:nvPr>
        </p:nvSpPr>
        <p:spPr>
          <a:xfrm>
            <a:off x="6026426" y="4213925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100"/>
              <a:t>Purchasing Power Risk</a:t>
            </a:r>
            <a:endParaRPr sz="1100"/>
          </a:p>
        </p:txBody>
      </p:sp>
      <p:sp>
        <p:nvSpPr>
          <p:cNvPr id="1665" name="Google Shape;1665;p103"/>
          <p:cNvSpPr txBox="1"/>
          <p:nvPr>
            <p:ph idx="25" type="title"/>
          </p:nvPr>
        </p:nvSpPr>
        <p:spPr>
          <a:xfrm>
            <a:off x="5468875" y="3760788"/>
            <a:ext cx="29637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0.3% or 2.3%</a:t>
            </a:r>
            <a:endParaRPr/>
          </a:p>
        </p:txBody>
      </p:sp>
      <p:sp>
        <p:nvSpPr>
          <p:cNvPr id="1666" name="Google Shape;1666;p103"/>
          <p:cNvSpPr txBox="1"/>
          <p:nvPr>
            <p:ph idx="24" type="subTitle"/>
          </p:nvPr>
        </p:nvSpPr>
        <p:spPr>
          <a:xfrm>
            <a:off x="6387250" y="3454750"/>
            <a:ext cx="13227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/>
              <a:t>Decrease </a:t>
            </a:r>
            <a:endParaRPr sz="1300"/>
          </a:p>
        </p:txBody>
      </p:sp>
      <p:grpSp>
        <p:nvGrpSpPr>
          <p:cNvPr id="1667" name="Google Shape;1667;p103"/>
          <p:cNvGrpSpPr/>
          <p:nvPr/>
        </p:nvGrpSpPr>
        <p:grpSpPr>
          <a:xfrm rot="5400000">
            <a:off x="119877" y="816323"/>
            <a:ext cx="369896" cy="333900"/>
            <a:chOff x="96076" y="654376"/>
            <a:chExt cx="369896" cy="333900"/>
          </a:xfrm>
        </p:grpSpPr>
        <p:cxnSp>
          <p:nvCxnSpPr>
            <p:cNvPr id="1668" name="Google Shape;1668;p10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69" name="Google Shape;1669;p10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0" name="Google Shape;1670;p10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0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Thank You!</a:t>
            </a:r>
            <a:endParaRPr sz="5030"/>
          </a:p>
        </p:txBody>
      </p:sp>
      <p:sp>
        <p:nvSpPr>
          <p:cNvPr id="1676" name="Google Shape;1676;p10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Albert Chui, Aarti Garaye, Moira Keating, Jack Trujillo</a:t>
            </a:r>
            <a:endParaRPr/>
          </a:p>
        </p:txBody>
      </p:sp>
      <p:sp>
        <p:nvSpPr>
          <p:cNvPr id="1677" name="Google Shape;1677;p10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500">
                <a:latin typeface="Gowun Batang"/>
                <a:ea typeface="Gowun Batang"/>
                <a:cs typeface="Gowun Batang"/>
                <a:sym typeface="Gowun Batang"/>
              </a:rPr>
              <a:t>Open for questions </a:t>
            </a:r>
            <a:endParaRPr sz="25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78" name="Google Shape;1678;p10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679" name="Google Shape;1679;p10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95"/>
          <p:cNvGrpSpPr/>
          <p:nvPr/>
        </p:nvGrpSpPr>
        <p:grpSpPr>
          <a:xfrm rot="5400000">
            <a:off x="596727" y="472073"/>
            <a:ext cx="369896" cy="333900"/>
            <a:chOff x="96076" y="654376"/>
            <a:chExt cx="369896" cy="333900"/>
          </a:xfrm>
        </p:grpSpPr>
        <p:cxnSp>
          <p:nvCxnSpPr>
            <p:cNvPr id="1481" name="Google Shape;1481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2" name="Google Shape;1482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3" name="Google Shape;1483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484" name="Google Shape;1484;p95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5" name="Google Shape;1485;p9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6" name="Google Shape;1486;p9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95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488" name="Google Shape;1488;p95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489" name="Google Shape;1489;p9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0" name="Google Shape;1490;p95"/>
          <p:cNvSpPr txBox="1"/>
          <p:nvPr>
            <p:ph idx="20" type="title"/>
          </p:nvPr>
        </p:nvSpPr>
        <p:spPr>
          <a:xfrm flipH="1">
            <a:off x="1042094" y="30481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Managing a Legacy Portfolio</a:t>
            </a:r>
            <a:endParaRPr/>
          </a:p>
        </p:txBody>
      </p:sp>
      <p:sp>
        <p:nvSpPr>
          <p:cNvPr id="1491" name="Google Shape;1491;p95"/>
          <p:cNvSpPr txBox="1"/>
          <p:nvPr/>
        </p:nvSpPr>
        <p:spPr>
          <a:xfrm>
            <a:off x="1045950" y="926575"/>
            <a:ext cx="4104600" cy="4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We are tasked with the goal of recommending a 30-year investment allocation that preserves the purchasing power of the trust while continuing to support its annual 3% spending mandate.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The trust has followed a 60/40 approach 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60% in US large cap equities 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40% in a blended fixed income securities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2" marL="13716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65% in intermediate-term US treasury bonds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2" marL="13716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35% in long term corporate bonds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Exhibited more volatility in recent years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Annual inflation of 2.5%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92" name="Google Shape;1492;p95"/>
          <p:cNvCxnSpPr/>
          <p:nvPr/>
        </p:nvCxnSpPr>
        <p:spPr>
          <a:xfrm>
            <a:off x="1045950" y="926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3" name="Google Shape;14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550" y="1098599"/>
            <a:ext cx="3841049" cy="18825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4" name="Google Shape;149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50" y="3133575"/>
            <a:ext cx="3841049" cy="1857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495" name="Google Shape;1495;p95"/>
          <p:cNvGraphicFramePr/>
          <p:nvPr/>
        </p:nvGraphicFramePr>
        <p:xfrm>
          <a:off x="1262750" y="389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833575"/>
                <a:gridCol w="1833575"/>
              </a:tblGrid>
              <a:tr h="32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Years Portfolio return was higher than 5.5%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Percentage of Years that exceeded the 5.5% hurdle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64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0.646464646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0" name="Google Shape;1500;p9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1" name="Google Shape;1501;p9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2" name="Google Shape;1502;p9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3" name="Google Shape;1503;p96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4" name="Google Shape;1504;p9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505" name="Google Shape;1505;p96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506" name="Google Shape;1506;p96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7" name="Google Shape;1507;p96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60/40 Historical Data</a:t>
            </a:r>
            <a:endParaRPr sz="2400"/>
          </a:p>
        </p:txBody>
      </p:sp>
      <p:grpSp>
        <p:nvGrpSpPr>
          <p:cNvPr id="1508" name="Google Shape;1508;p96"/>
          <p:cNvGrpSpPr/>
          <p:nvPr/>
        </p:nvGrpSpPr>
        <p:grpSpPr>
          <a:xfrm rot="5400000">
            <a:off x="94302" y="444998"/>
            <a:ext cx="369896" cy="333900"/>
            <a:chOff x="96076" y="654376"/>
            <a:chExt cx="369896" cy="333900"/>
          </a:xfrm>
        </p:grpSpPr>
        <p:cxnSp>
          <p:nvCxnSpPr>
            <p:cNvPr id="1509" name="Google Shape;1509;p9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0" name="Google Shape;1510;p9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1" name="Google Shape;1511;p9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512" name="Google Shape;151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50" y="942350"/>
            <a:ext cx="3607899" cy="20224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3" name="Google Shape;1513;p96"/>
          <p:cNvSpPr txBox="1"/>
          <p:nvPr/>
        </p:nvSpPr>
        <p:spPr>
          <a:xfrm>
            <a:off x="665950" y="989550"/>
            <a:ext cx="4151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60/40 approach has its pros and cons.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Pros: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Lower volatility, particularly during periods of negative correlation.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Moderate risk - works well for a fund seeking both growth and capital preservation.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Interest rate sensitivity - bond durations decline when interest rates rise.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Inflation risk.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Exposure to corporate credit risk.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Less effective in low-yield environments.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 correlation between fixed income and equities in 2022 was a key factor in the fund’s poor performance, however such rapid increases are rare.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14" name="Google Shape;151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945" y="3023275"/>
            <a:ext cx="3607906" cy="2096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9" name="Google Shape;1519;p9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0" name="Google Shape;1520;p9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1" name="Google Shape;1521;p9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2" name="Google Shape;1522;p97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3" name="Google Shape;1523;p9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524" name="Google Shape;1524;p97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525" name="Google Shape;1525;p97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6" name="Google Shape;1526;p97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60/40 Historical Data</a:t>
            </a:r>
            <a:endParaRPr sz="2400"/>
          </a:p>
        </p:txBody>
      </p:sp>
      <p:sp>
        <p:nvSpPr>
          <p:cNvPr id="1527" name="Google Shape;1527;p97"/>
          <p:cNvSpPr txBox="1"/>
          <p:nvPr>
            <p:ph idx="4294967295" type="body"/>
          </p:nvPr>
        </p:nvSpPr>
        <p:spPr>
          <a:xfrm>
            <a:off x="4841325" y="994225"/>
            <a:ext cx="4226700" cy="1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/>
              <a:t>Positive Correlation between average returns and volatility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60/40 </a:t>
            </a:r>
            <a:r>
              <a:rPr lang="en" sz="1000"/>
              <a:t>strategy</a:t>
            </a:r>
            <a:r>
              <a:rPr lang="en" sz="1000"/>
              <a:t> balances the </a:t>
            </a:r>
            <a:r>
              <a:rPr lang="en" sz="1000"/>
              <a:t>volatility</a:t>
            </a:r>
            <a:r>
              <a:rPr lang="en" sz="1000"/>
              <a:t> risk from equities and stability from fixed income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Reduces our risk without sacrificing all return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28" name="Google Shape;1528;p97"/>
          <p:cNvGraphicFramePr/>
          <p:nvPr/>
        </p:nvGraphicFramePr>
        <p:xfrm>
          <a:off x="611953" y="343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416100"/>
                <a:gridCol w="1416100"/>
                <a:gridCol w="1416100"/>
                <a:gridCol w="1416100"/>
              </a:tblGrid>
              <a:tr h="48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Correlation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US Large Cap Equities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Fixed Income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60/40 Portfolio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US Large Cap Equities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0.098534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0.97736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Fixed Income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0.098534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0.30516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Portfolio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0.97736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0.30516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9" name="Google Shape;1529;p97"/>
          <p:cNvSpPr txBox="1"/>
          <p:nvPr>
            <p:ph idx="4294967295" type="body"/>
          </p:nvPr>
        </p:nvSpPr>
        <p:spPr>
          <a:xfrm>
            <a:off x="6367050" y="3746800"/>
            <a:ext cx="2682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/>
              <a:t>Correlation between </a:t>
            </a:r>
            <a:r>
              <a:rPr lang="en" sz="1000"/>
              <a:t>equities</a:t>
            </a:r>
            <a:r>
              <a:rPr lang="en" sz="1000"/>
              <a:t> and fixed income nearly zero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Diversification benefit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Preserving purchasing power while limiting </a:t>
            </a:r>
            <a:r>
              <a:rPr lang="en" sz="1000"/>
              <a:t>volatility</a:t>
            </a:r>
            <a:endParaRPr sz="1000"/>
          </a:p>
        </p:txBody>
      </p:sp>
      <p:pic>
        <p:nvPicPr>
          <p:cNvPr id="1530" name="Google Shape;1530;p97" title="Screenshot 2025-06-09 at 4.14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00" y="1014950"/>
            <a:ext cx="4067720" cy="2336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31" name="Google Shape;1531;p97"/>
          <p:cNvGraphicFramePr/>
          <p:nvPr/>
        </p:nvGraphicFramePr>
        <p:xfrm>
          <a:off x="4762625" y="221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076350"/>
                <a:gridCol w="1076350"/>
                <a:gridCol w="1076350"/>
                <a:gridCol w="1076350"/>
              </a:tblGrid>
              <a:tr h="4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Probability of losing PP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Volatility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Average</a:t>
                      </a: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 total returns</a:t>
                      </a:r>
                      <a:endParaRPr b="1"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Real Return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18.1%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10.7%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0.07797</a:t>
                      </a:r>
                      <a:endParaRPr sz="10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0.0177</a:t>
                      </a:r>
                      <a:endParaRPr sz="12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2" name="Google Shape;1532;p97"/>
          <p:cNvSpPr txBox="1"/>
          <p:nvPr/>
        </p:nvSpPr>
        <p:spPr>
          <a:xfrm>
            <a:off x="4857000" y="1901100"/>
            <a:ext cx="413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60/40 Benchmark Values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7" name="Google Shape;1537;p9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8" name="Google Shape;1538;p9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9" name="Google Shape;1539;p9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0" name="Google Shape;1540;p98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1" name="Google Shape;1541;p9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542" name="Google Shape;1542;p9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543" name="Google Shape;1543;p98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4" name="Google Shape;1544;p98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62</a:t>
            </a:r>
            <a:r>
              <a:rPr lang="en" sz="2400"/>
              <a:t>/2.5/35.5 Allocation</a:t>
            </a:r>
            <a:endParaRPr sz="2400"/>
          </a:p>
        </p:txBody>
      </p:sp>
      <p:sp>
        <p:nvSpPr>
          <p:cNvPr id="1545" name="Google Shape;1545;p98"/>
          <p:cNvSpPr txBox="1"/>
          <p:nvPr>
            <p:ph idx="4294967295" type="body"/>
          </p:nvPr>
        </p:nvSpPr>
        <p:spPr>
          <a:xfrm>
            <a:off x="4203025" y="994225"/>
            <a:ext cx="49410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000"/>
              <a:t>62</a:t>
            </a:r>
            <a:r>
              <a:rPr b="1" lang="en" sz="1000"/>
              <a:t>% US Large Cap Equities, 2.5% Money Market, 35.5% Fixed Income Fund</a:t>
            </a:r>
            <a:endParaRPr b="1" sz="1000"/>
          </a:p>
        </p:txBody>
      </p:sp>
      <p:sp>
        <p:nvSpPr>
          <p:cNvPr id="1546" name="Google Shape;1546;p98"/>
          <p:cNvSpPr txBox="1"/>
          <p:nvPr>
            <p:ph idx="4294967295" type="body"/>
          </p:nvPr>
        </p:nvSpPr>
        <p:spPr>
          <a:xfrm>
            <a:off x="4203025" y="1283625"/>
            <a:ext cx="4713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/>
              <a:t>Trade-off for lower probability loss of purchasing power for ~ 0.1% increase in volatility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Slight worsening in our conditional expectation approximately  1%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Increasing the weight in equity, results in </a:t>
            </a:r>
            <a:r>
              <a:rPr lang="en" sz="1000"/>
              <a:t>capital</a:t>
            </a:r>
            <a:r>
              <a:rPr lang="en" sz="1000"/>
              <a:t> growth of the fund.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little less in fixed income securities results in less steady income.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Higher mean and median balance.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822 paths out of 1000 show positive real geometric return.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47" name="Google Shape;1547;p98"/>
          <p:cNvGraphicFramePr/>
          <p:nvPr/>
        </p:nvGraphicFramePr>
        <p:xfrm>
          <a:off x="924500" y="104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341300"/>
                <a:gridCol w="1341300"/>
              </a:tblGrid>
              <a:tr h="6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Probability of Loss of Purchasing Power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17.8%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E[% Loss PP | Loss PP]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-26.43%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≥ 100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(Real Returns ≥ 0%)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822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Range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[25.54, 911.96]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Average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1.73%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1.77%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Volatility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10.88%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48" name="Google Shape;1548;p98"/>
          <p:cNvGrpSpPr/>
          <p:nvPr/>
        </p:nvGrpSpPr>
        <p:grpSpPr>
          <a:xfrm rot="5400000">
            <a:off x="104752" y="444998"/>
            <a:ext cx="369896" cy="333900"/>
            <a:chOff x="96076" y="654376"/>
            <a:chExt cx="369896" cy="333900"/>
          </a:xfrm>
        </p:grpSpPr>
        <p:cxnSp>
          <p:nvCxnSpPr>
            <p:cNvPr id="1549" name="Google Shape;1549;p9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0" name="Google Shape;1550;p9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1" name="Google Shape;1551;p9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552" name="Google Shape;15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175" y="2710250"/>
            <a:ext cx="3637301" cy="2261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7" name="Google Shape;1557;p9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8" name="Google Shape;1558;p9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9" name="Google Shape;1559;p9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0" name="Google Shape;1560;p99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1" name="Google Shape;1561;p9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562" name="Google Shape;1562;p9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563" name="Google Shape;1563;p99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4" name="Google Shape;156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3" y="3096025"/>
            <a:ext cx="4086330" cy="2047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5" name="Google Shape;156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556" y="3096025"/>
            <a:ext cx="4073445" cy="2047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6" name="Google Shape;1566;p99"/>
          <p:cNvSpPr txBox="1"/>
          <p:nvPr/>
        </p:nvSpPr>
        <p:spPr>
          <a:xfrm>
            <a:off x="356825" y="2764350"/>
            <a:ext cx="413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r>
              <a:rPr baseline="30000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percentile was path 184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7" name="Google Shape;1567;p99"/>
          <p:cNvSpPr txBox="1"/>
          <p:nvPr/>
        </p:nvSpPr>
        <p:spPr>
          <a:xfrm>
            <a:off x="4943100" y="2765125"/>
            <a:ext cx="413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aseline="30000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percentile was path 596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8" name="Google Shape;1568;p99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62/2.5/35.5 Allocation</a:t>
            </a:r>
            <a:endParaRPr sz="2400"/>
          </a:p>
        </p:txBody>
      </p:sp>
      <p:sp>
        <p:nvSpPr>
          <p:cNvPr id="1569" name="Google Shape;1569;p99"/>
          <p:cNvSpPr txBox="1"/>
          <p:nvPr/>
        </p:nvSpPr>
        <p:spPr>
          <a:xfrm>
            <a:off x="521250" y="1070725"/>
            <a:ext cx="4469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Slightly higher volatility but higher returns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Preserves purchasing power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fact, reduces the probability of losing purchasing power compared to the 60/40.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25th percentile and 75th percentile are generating positive returns.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Paths tend to be above the nominal target balance.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0" name="Google Shape;157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550" y="345275"/>
            <a:ext cx="4073450" cy="22851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5" name="Google Shape;1575;p10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6" name="Google Shape;1576;p10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7" name="Google Shape;1577;p10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8" name="Google Shape;1578;p100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9" name="Google Shape;1579;p10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580" name="Google Shape;1580;p100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581" name="Google Shape;1581;p100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2" name="Google Shape;1582;p100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55/-30/75 Allocation</a:t>
            </a:r>
            <a:endParaRPr sz="2400"/>
          </a:p>
        </p:txBody>
      </p:sp>
      <p:sp>
        <p:nvSpPr>
          <p:cNvPr id="1583" name="Google Shape;1583;p100"/>
          <p:cNvSpPr txBox="1"/>
          <p:nvPr>
            <p:ph idx="4294967295" type="body"/>
          </p:nvPr>
        </p:nvSpPr>
        <p:spPr>
          <a:xfrm>
            <a:off x="4089700" y="994225"/>
            <a:ext cx="48270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000"/>
              <a:t>55% US Large Cap Equities, –30% Money Market, 75% Fixed Income Fund</a:t>
            </a:r>
            <a:endParaRPr b="1" sz="1000"/>
          </a:p>
        </p:txBody>
      </p:sp>
      <p:sp>
        <p:nvSpPr>
          <p:cNvPr id="1584" name="Google Shape;1584;p100"/>
          <p:cNvSpPr txBox="1"/>
          <p:nvPr>
            <p:ph idx="4294967295" type="body"/>
          </p:nvPr>
        </p:nvSpPr>
        <p:spPr>
          <a:xfrm>
            <a:off x="4089625" y="1207425"/>
            <a:ext cx="48270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/>
              <a:t>Main difference is that we now must borrow money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Putting a significant amount of weight into Fixed Income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</a:pPr>
            <a:r>
              <a:rPr lang="en" sz="1000"/>
              <a:t>Trade-off for lower probability loss of purchasing power for ~ 0.6% increase in </a:t>
            </a:r>
            <a:r>
              <a:rPr lang="en" sz="1000"/>
              <a:t>volatility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Slight worsening in our conditional expectation compared to current allocation by &lt; 1%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Higher average and median return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85" name="Google Shape;1585;p100"/>
          <p:cNvGraphicFramePr/>
          <p:nvPr/>
        </p:nvGraphicFramePr>
        <p:xfrm>
          <a:off x="924500" y="104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341300"/>
                <a:gridCol w="1341300"/>
              </a:tblGrid>
              <a:tr h="6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Probability of Loss of Purchasing Power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15.8%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E[% Loss PP | Loss PP]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-25.79%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≥ 100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(Real Returns ≥ 0%)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842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Range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[27.45, 1140.93]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Average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1.90%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1.89%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Volatility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11.27%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86" name="Google Shape;1586;p100" title="Screenshot 2025-06-09 at 6.39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25" y="2571750"/>
            <a:ext cx="4138240" cy="250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87" name="Google Shape;1587;p100"/>
          <p:cNvGrpSpPr/>
          <p:nvPr/>
        </p:nvGrpSpPr>
        <p:grpSpPr>
          <a:xfrm rot="5400000">
            <a:off x="94302" y="444998"/>
            <a:ext cx="369896" cy="333900"/>
            <a:chOff x="96076" y="654376"/>
            <a:chExt cx="369896" cy="333900"/>
          </a:xfrm>
        </p:grpSpPr>
        <p:cxnSp>
          <p:nvCxnSpPr>
            <p:cNvPr id="1588" name="Google Shape;1588;p10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9" name="Google Shape;1589;p10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0" name="Google Shape;1590;p10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5" name="Google Shape;1595;p10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6" name="Google Shape;1596;p10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7" name="Google Shape;1597;p10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8" name="Google Shape;1598;p101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10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600" name="Google Shape;1600;p101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601" name="Google Shape;1601;p101"/>
          <p:cNvCxnSpPr/>
          <p:nvPr/>
        </p:nvCxnSpPr>
        <p:spPr>
          <a:xfrm>
            <a:off x="523875" y="8286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2" name="Google Shape;1602;p101"/>
          <p:cNvSpPr txBox="1"/>
          <p:nvPr>
            <p:ph idx="4294967295" type="title"/>
          </p:nvPr>
        </p:nvSpPr>
        <p:spPr>
          <a:xfrm flipH="1">
            <a:off x="529200" y="334900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55/-30/75 Allocation</a:t>
            </a:r>
            <a:endParaRPr sz="2400"/>
          </a:p>
        </p:txBody>
      </p:sp>
      <p:sp>
        <p:nvSpPr>
          <p:cNvPr id="1603" name="Google Shape;1603;p101"/>
          <p:cNvSpPr txBox="1"/>
          <p:nvPr>
            <p:ph idx="4294967295" type="body"/>
          </p:nvPr>
        </p:nvSpPr>
        <p:spPr>
          <a:xfrm>
            <a:off x="678250" y="1051300"/>
            <a:ext cx="3873900" cy="15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Higher volatility associated with higher return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Net 130% in equities and fixed income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75% in fixed income provides steady returns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Trading higher short-term volatility for better long-term returns and loss protection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04" name="Google Shape;1604;p101"/>
          <p:cNvGrpSpPr/>
          <p:nvPr/>
        </p:nvGrpSpPr>
        <p:grpSpPr>
          <a:xfrm>
            <a:off x="678250" y="2272050"/>
            <a:ext cx="3873901" cy="2437747"/>
            <a:chOff x="678250" y="2309575"/>
            <a:chExt cx="3873901" cy="2437747"/>
          </a:xfrm>
        </p:grpSpPr>
        <p:pic>
          <p:nvPicPr>
            <p:cNvPr id="1605" name="Google Shape;1605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250" y="2309575"/>
              <a:ext cx="3873901" cy="243774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06" name="Google Shape;1606;p101"/>
            <p:cNvSpPr/>
            <p:nvPr/>
          </p:nvSpPr>
          <p:spPr>
            <a:xfrm>
              <a:off x="3038200" y="2912075"/>
              <a:ext cx="79800" cy="83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607" name="Google Shape;1607;p101" title="nominal25thpercentileNe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50" y="1101800"/>
            <a:ext cx="4160051" cy="18504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8" name="Google Shape;1608;p101"/>
          <p:cNvSpPr txBox="1"/>
          <p:nvPr/>
        </p:nvSpPr>
        <p:spPr>
          <a:xfrm>
            <a:off x="4831650" y="828675"/>
            <a:ext cx="41601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25th percentile - Path 446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9" name="Google Shape;1609;p101" title="nominal75percentileNe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550" y="3203817"/>
            <a:ext cx="4160051" cy="18504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0" name="Google Shape;1610;p101"/>
          <p:cNvSpPr txBox="1"/>
          <p:nvPr/>
        </p:nvSpPr>
        <p:spPr>
          <a:xfrm>
            <a:off x="4831650" y="2912075"/>
            <a:ext cx="41601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5th percentile - Path 955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5" name="Google Shape;1615;p10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6" name="Google Shape;1616;p10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7" name="Google Shape;1617;p10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102"/>
          <p:cNvCxnSpPr/>
          <p:nvPr/>
        </p:nvCxnSpPr>
        <p:spPr>
          <a:xfrm flipH="1" rot="10800000">
            <a:off x="529300" y="335000"/>
            <a:ext cx="8615100" cy="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9" name="Google Shape;1619;p10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620" name="Google Shape;1620;p102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cxnSp>
        <p:nvCxnSpPr>
          <p:cNvPr id="1621" name="Google Shape;1621;p102"/>
          <p:cNvCxnSpPr/>
          <p:nvPr/>
        </p:nvCxnSpPr>
        <p:spPr>
          <a:xfrm>
            <a:off x="523875" y="904875"/>
            <a:ext cx="8620500" cy="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102"/>
          <p:cNvSpPr txBox="1"/>
          <p:nvPr>
            <p:ph idx="4294967295" type="title"/>
          </p:nvPr>
        </p:nvSpPr>
        <p:spPr>
          <a:xfrm flipH="1">
            <a:off x="529201" y="334902"/>
            <a:ext cx="8614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Spending Rate</a:t>
            </a:r>
            <a:endParaRPr sz="2400"/>
          </a:p>
        </p:txBody>
      </p:sp>
      <p:grpSp>
        <p:nvGrpSpPr>
          <p:cNvPr id="1623" name="Google Shape;1623;p102"/>
          <p:cNvGrpSpPr/>
          <p:nvPr/>
        </p:nvGrpSpPr>
        <p:grpSpPr>
          <a:xfrm rot="5400000">
            <a:off x="94302" y="444998"/>
            <a:ext cx="369896" cy="333900"/>
            <a:chOff x="96076" y="654376"/>
            <a:chExt cx="369896" cy="333900"/>
          </a:xfrm>
        </p:grpSpPr>
        <p:cxnSp>
          <p:nvCxnSpPr>
            <p:cNvPr id="1624" name="Google Shape;1624;p10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5" name="Google Shape;1625;p10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6" name="Google Shape;1626;p10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27" name="Google Shape;1627;p102"/>
          <p:cNvSpPr txBox="1"/>
          <p:nvPr/>
        </p:nvSpPr>
        <p:spPr>
          <a:xfrm>
            <a:off x="681525" y="889000"/>
            <a:ext cx="2748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stated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previously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the fund has a target spending rate of 3% of its balance at the beginning of each year.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analysis suggests that an increase to this rate would likely work in opposition to the fund’s primary objective of preserving purchasing power over the next 30 years.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628" name="Google Shape;1628;p102"/>
          <p:cNvGraphicFramePr/>
          <p:nvPr/>
        </p:nvGraphicFramePr>
        <p:xfrm>
          <a:off x="3724538" y="154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341300"/>
                <a:gridCol w="1341300"/>
              </a:tblGrid>
              <a:tr h="57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Probability of Loss of Purchasing Power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17.8%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E[% Loss PP | Loss PP]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-26.43%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≥ 100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(Real Returns ≥ 0%)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822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Range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[25.54, 911.96]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Average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1.73%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1.77%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29" name="Google Shape;1629;p102"/>
          <p:cNvGraphicFramePr/>
          <p:nvPr/>
        </p:nvGraphicFramePr>
        <p:xfrm>
          <a:off x="6461400" y="154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{534E1F8E-1A01-4A63-966C-2FE8FCEA3B19}</a:tableStyleId>
              </a:tblPr>
              <a:tblGrid>
                <a:gridCol w="1341300"/>
                <a:gridCol w="1341300"/>
              </a:tblGrid>
              <a:tr h="45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Probability of Loss of Purchasing Power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27.6%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E[% Loss PP | Loss PP]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-26.30%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≥ 100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(Real Returns ≥ 0%)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724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Real Balance Range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[21.89, 795.17]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Average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1.24%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Median Real Return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wun Batang"/>
                          <a:ea typeface="Gowun Batang"/>
                          <a:cs typeface="Gowun Batang"/>
                          <a:sym typeface="Gowun Batang"/>
                        </a:rPr>
                        <a:t>1.28%</a:t>
                      </a:r>
                      <a:endParaRPr sz="1100">
                        <a:latin typeface="Gowun Batang"/>
                        <a:ea typeface="Gowun Batang"/>
                        <a:cs typeface="Gowun Batang"/>
                        <a:sym typeface="Gowun Batang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0" name="Google Shape;1630;p102"/>
          <p:cNvSpPr txBox="1"/>
          <p:nvPr/>
        </p:nvSpPr>
        <p:spPr>
          <a:xfrm>
            <a:off x="4485500" y="1171025"/>
            <a:ext cx="1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3% Spending</a:t>
            </a:r>
            <a:endParaRPr sz="12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1" name="Google Shape;1631;p102"/>
          <p:cNvSpPr txBox="1"/>
          <p:nvPr/>
        </p:nvSpPr>
        <p:spPr>
          <a:xfrm>
            <a:off x="7142400" y="1171025"/>
            <a:ext cx="13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3.5% Spending</a:t>
            </a:r>
            <a:endParaRPr sz="12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2" name="Google Shape;163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62" y="3067291"/>
            <a:ext cx="3078674" cy="19170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